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4" r:id="rId3"/>
    <p:sldId id="257" r:id="rId4"/>
    <p:sldId id="270" r:id="rId5"/>
    <p:sldId id="258" r:id="rId6"/>
    <p:sldId id="259" r:id="rId7"/>
    <p:sldId id="265" r:id="rId8"/>
    <p:sldId id="268" r:id="rId9"/>
    <p:sldId id="260" r:id="rId10"/>
    <p:sldId id="266" r:id="rId11"/>
    <p:sldId id="267" r:id="rId12"/>
    <p:sldId id="263" r:id="rId13"/>
    <p:sldId id="269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43794" autoAdjust="0"/>
  </p:normalViewPr>
  <p:slideViewPr>
    <p:cSldViewPr>
      <p:cViewPr varScale="1">
        <p:scale>
          <a:sx n="29" d="100"/>
          <a:sy n="29" d="100"/>
        </p:scale>
        <p:origin x="268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0747B-9BA5-4020-B18F-CAC170EFBD75}" type="datetimeFigureOut">
              <a:rPr lang="zh-TW" altLang="en-US" smtClean="0"/>
              <a:t>2024/8/23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367753-5D20-49F4-8F5A-498E1EBF4E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8325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主席各位長官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及財產管理同仁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大家好。</a:t>
            </a:r>
          </a:p>
          <a:p>
            <a:r>
              <a:rPr lang="zh-TW" altLang="zh-TW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昌佳公司財產管理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從民國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79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年昌佳公司開始開發財產管理系統，迄今經歷有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30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多年成長，由單機版本到網際網路版本，中間不斷新增修正功能，目前共有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縣市政府使用本系統。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67753-5D20-49F4-8F5A-498E1EBF4E2E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4086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367753-5D20-49F4-8F5A-498E1EBF4E2E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0424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04800" indent="339090" algn="just">
              <a:lnSpc>
                <a:spcPts val="2000"/>
              </a:lnSpc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367753-5D20-49F4-8F5A-498E1EBF4E2E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8550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04800" indent="339090" algn="just">
              <a:lnSpc>
                <a:spcPts val="2000"/>
              </a:lnSpc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367753-5D20-49F4-8F5A-498E1EBF4E2E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1643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04800" indent="55245" algn="just">
              <a:lnSpc>
                <a:spcPts val="2000"/>
              </a:lnSpc>
            </a:pPr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67753-5D20-49F4-8F5A-498E1EBF4E2E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2713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04800" indent="55245" algn="just">
              <a:lnSpc>
                <a:spcPts val="2000"/>
              </a:lnSpc>
            </a:pPr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67753-5D20-49F4-8F5A-498E1EBF4E2E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4593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04800" indent="55245" algn="just">
              <a:lnSpc>
                <a:spcPts val="2000"/>
              </a:lnSpc>
            </a:pPr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67753-5D20-49F4-8F5A-498E1EBF4E2E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2470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D3ED-98A4-470F-8946-D9C58CF2C38C}" type="datetimeFigureOut">
              <a:rPr lang="zh-TW" altLang="en-US" smtClean="0"/>
              <a:t>2024/8/23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8DBD-CC54-42C4-9129-CC38582E95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5145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D3ED-98A4-470F-8946-D9C58CF2C38C}" type="datetimeFigureOut">
              <a:rPr lang="zh-TW" altLang="en-US" smtClean="0"/>
              <a:t>2024/8/23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8DBD-CC54-42C4-9129-CC38582E95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6758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D3ED-98A4-470F-8946-D9C58CF2C38C}" type="datetimeFigureOut">
              <a:rPr lang="zh-TW" altLang="en-US" smtClean="0"/>
              <a:t>2024/8/23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8DBD-CC54-42C4-9129-CC38582E95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84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D3ED-98A4-470F-8946-D9C58CF2C38C}" type="datetimeFigureOut">
              <a:rPr lang="zh-TW" altLang="en-US" smtClean="0"/>
              <a:t>2024/8/23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8DBD-CC54-42C4-9129-CC38582E95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0473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D3ED-98A4-470F-8946-D9C58CF2C38C}" type="datetimeFigureOut">
              <a:rPr lang="zh-TW" altLang="en-US" smtClean="0"/>
              <a:t>2024/8/23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8DBD-CC54-42C4-9129-CC38582E95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4649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D3ED-98A4-470F-8946-D9C58CF2C38C}" type="datetimeFigureOut">
              <a:rPr lang="zh-TW" altLang="en-US" smtClean="0"/>
              <a:t>2024/8/23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8DBD-CC54-42C4-9129-CC38582E95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000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D3ED-98A4-470F-8946-D9C58CF2C38C}" type="datetimeFigureOut">
              <a:rPr lang="zh-TW" altLang="en-US" smtClean="0"/>
              <a:t>2024/8/23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8DBD-CC54-42C4-9129-CC38582E95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1712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D3ED-98A4-470F-8946-D9C58CF2C38C}" type="datetimeFigureOut">
              <a:rPr lang="zh-TW" altLang="en-US" smtClean="0"/>
              <a:t>2024/8/23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8DBD-CC54-42C4-9129-CC38582E95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593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D3ED-98A4-470F-8946-D9C58CF2C38C}" type="datetimeFigureOut">
              <a:rPr lang="zh-TW" altLang="en-US" smtClean="0"/>
              <a:t>2024/8/23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8DBD-CC54-42C4-9129-CC38582E95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407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D3ED-98A4-470F-8946-D9C58CF2C38C}" type="datetimeFigureOut">
              <a:rPr lang="zh-TW" altLang="en-US" smtClean="0"/>
              <a:t>2024/8/23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8DBD-CC54-42C4-9129-CC38582E95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2815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D3ED-98A4-470F-8946-D9C58CF2C38C}" type="datetimeFigureOut">
              <a:rPr lang="zh-TW" altLang="en-US" smtClean="0"/>
              <a:t>2024/8/23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8DBD-CC54-42C4-9129-CC38582E95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496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8D3ED-98A4-470F-8946-D9C58CF2C38C}" type="datetimeFigureOut">
              <a:rPr lang="zh-TW" altLang="en-US" smtClean="0"/>
              <a:t>2024/8/23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78DBD-CC54-42C4-9129-CC38582E95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8413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3658134"/>
            <a:ext cx="7772400" cy="490946"/>
          </a:xfrm>
        </p:spPr>
        <p:txBody>
          <a:bodyPr>
            <a:normAutofit fontScale="90000"/>
          </a:bodyPr>
          <a:lstStyle/>
          <a:p>
            <a:r>
              <a:rPr lang="zh-TW" altLang="en-US" sz="5300" b="1" dirty="0">
                <a:solidFill>
                  <a:srgbClr val="7030A0"/>
                </a:solidFill>
                <a:latin typeface="+mn-ea"/>
                <a:ea typeface="+mn-ea"/>
              </a:rPr>
              <a:t> </a:t>
            </a:r>
            <a:br>
              <a:rPr lang="en-US" altLang="zh-TW" sz="5300" b="1" dirty="0">
                <a:solidFill>
                  <a:srgbClr val="7030A0"/>
                </a:solidFill>
                <a:latin typeface="+mn-ea"/>
                <a:ea typeface="+mn-ea"/>
              </a:rPr>
            </a:br>
            <a:br>
              <a:rPr lang="en-US" altLang="zh-TW" sz="5300" b="1" dirty="0">
                <a:solidFill>
                  <a:srgbClr val="7030A0"/>
                </a:solidFill>
                <a:latin typeface="+mn-ea"/>
                <a:ea typeface="+mn-ea"/>
              </a:rPr>
            </a:br>
            <a:r>
              <a:rPr lang="zh-TW" altLang="en-US" sz="5300" b="1" dirty="0">
                <a:solidFill>
                  <a:srgbClr val="7030A0"/>
                </a:solidFill>
                <a:latin typeface="+mn-ea"/>
                <a:ea typeface="+mn-ea"/>
              </a:rPr>
              <a:t>昌佳企業有限公司</a:t>
            </a:r>
            <a:br>
              <a:rPr lang="en-US" altLang="zh-TW" dirty="0"/>
            </a:br>
            <a:r>
              <a:rPr lang="en-US" altLang="zh-TW" dirty="0"/>
              <a:t>113</a:t>
            </a:r>
            <a:r>
              <a:rPr lang="zh-TW" altLang="en-US" dirty="0"/>
              <a:t>年度財產管理系統教育訓練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13" y="2480651"/>
            <a:ext cx="1507732" cy="1002356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D0256070-A31C-29F2-BE43-C7EBAEAA47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230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53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gradFill>
            <a:gsLst>
              <a:gs pos="0">
                <a:srgbClr val="FF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zh-TW" altLang="en-US" sz="4800" b="1" dirty="0">
                <a:solidFill>
                  <a:srgbClr val="00B050"/>
                </a:solidFill>
              </a:rPr>
              <a:t>弱點  掃描缺失</a:t>
            </a:r>
            <a:endParaRPr lang="zh-TW" altLang="en-US" sz="4800" dirty="0">
              <a:solidFill>
                <a:srgbClr val="00B05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5400" b="1" dirty="0">
                <a:highlight>
                  <a:srgbClr val="FFFF00"/>
                </a:highlight>
                <a:latin typeface="+mj-ea"/>
                <a:ea typeface="+mj-ea"/>
              </a:rPr>
              <a:t>資訊系統弱點掃描修補修正維護，修正行政院弱點掃描缺失。</a:t>
            </a:r>
          </a:p>
          <a:p>
            <a:pPr marL="0" indent="0">
              <a:buNone/>
            </a:pPr>
            <a:r>
              <a:rPr lang="zh-TW" altLang="en-US" sz="5400" b="1" dirty="0">
                <a:latin typeface="+mj-ea"/>
                <a:ea typeface="+mj-ea"/>
              </a:rPr>
              <a:t>例如</a:t>
            </a:r>
            <a:r>
              <a:rPr lang="en-US" altLang="zh-TW" sz="5400" b="1" dirty="0">
                <a:latin typeface="+mj-ea"/>
                <a:ea typeface="+mj-ea"/>
              </a:rPr>
              <a:t>SQL Injection </a:t>
            </a:r>
            <a:r>
              <a:rPr lang="zh-TW" altLang="en-US" sz="5400" b="1" dirty="0">
                <a:latin typeface="+mj-ea"/>
                <a:ea typeface="+mj-ea"/>
              </a:rPr>
              <a:t>弱點，透過此弱點有機會取得大量資料庫內容。 </a:t>
            </a:r>
          </a:p>
        </p:txBody>
      </p:sp>
    </p:spTree>
    <p:extLst>
      <p:ext uri="{BB962C8B-B14F-4D97-AF65-F5344CB8AC3E}">
        <p14:creationId xmlns:p14="http://schemas.microsoft.com/office/powerpoint/2010/main" val="1623419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gradFill>
            <a:gsLst>
              <a:gs pos="0">
                <a:srgbClr val="FF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zh-TW" altLang="en-US" sz="4800" b="1" dirty="0">
                <a:solidFill>
                  <a:srgbClr val="00B050"/>
                </a:solidFill>
              </a:rPr>
              <a:t>備   份</a:t>
            </a:r>
            <a:endParaRPr lang="zh-TW" altLang="en-US" sz="4800" dirty="0">
              <a:solidFill>
                <a:srgbClr val="00B05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5400" b="1" dirty="0">
                <a:highlight>
                  <a:srgbClr val="FFFF00"/>
                </a:highlight>
                <a:latin typeface="+mj-ea"/>
                <a:ea typeface="+mj-ea"/>
              </a:rPr>
              <a:t>各類報表存檔及列印核准。</a:t>
            </a:r>
            <a:endParaRPr lang="en-US" altLang="zh-TW" sz="5400" b="1" dirty="0">
              <a:highlight>
                <a:srgbClr val="FFFF00"/>
              </a:highlight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5400" b="1" dirty="0">
                <a:latin typeface="+mj-ea"/>
                <a:ea typeface="+mj-ea"/>
              </a:rPr>
              <a:t>資料異地每日備份，系統修正更新，防毒軟體更新。</a:t>
            </a:r>
            <a:endParaRPr lang="en-US" altLang="zh-TW" sz="5400" b="1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5400" b="1" dirty="0">
                <a:highlight>
                  <a:srgbClr val="FF0000"/>
                </a:highlight>
                <a:latin typeface="+mj-ea"/>
                <a:ea typeface="+mj-ea"/>
              </a:rPr>
              <a:t>資料保留至少</a:t>
            </a:r>
            <a:r>
              <a:rPr lang="en-US" altLang="zh-TW" sz="5400" b="1" dirty="0">
                <a:highlight>
                  <a:srgbClr val="FF0000"/>
                </a:highlight>
                <a:latin typeface="+mj-ea"/>
                <a:ea typeface="+mj-ea"/>
              </a:rPr>
              <a:t>1</a:t>
            </a:r>
            <a:r>
              <a:rPr lang="zh-TW" altLang="en-US" sz="5400" b="1" dirty="0">
                <a:highlight>
                  <a:srgbClr val="FF0000"/>
                </a:highlight>
                <a:latin typeface="+mj-ea"/>
                <a:ea typeface="+mj-ea"/>
              </a:rPr>
              <a:t>個月。</a:t>
            </a:r>
            <a:endParaRPr lang="en-US" altLang="zh-TW" sz="5400" b="1" dirty="0">
              <a:highlight>
                <a:srgbClr val="FF0000"/>
              </a:highlight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5400" b="1" dirty="0">
                <a:highlight>
                  <a:srgbClr val="FF0000"/>
                </a:highlight>
                <a:latin typeface="+mj-ea"/>
                <a:ea typeface="+mj-ea"/>
              </a:rPr>
              <a:t>HTTPS</a:t>
            </a:r>
            <a:r>
              <a:rPr lang="zh-TW" altLang="en-US" sz="5400" b="1" dirty="0">
                <a:highlight>
                  <a:srgbClr val="FF0000"/>
                </a:highlight>
                <a:latin typeface="+mj-ea"/>
                <a:ea typeface="+mj-ea"/>
              </a:rPr>
              <a:t>安全連線機制。</a:t>
            </a:r>
          </a:p>
          <a:p>
            <a:pPr marL="0" indent="0">
              <a:buNone/>
            </a:pPr>
            <a:endParaRPr lang="zh-TW" altLang="en-US" sz="54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1524962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78" y="356805"/>
            <a:ext cx="6203032" cy="1371784"/>
          </a:xfrm>
        </p:spPr>
        <p:txBody>
          <a:bodyPr>
            <a:noAutofit/>
          </a:bodyPr>
          <a:lstStyle/>
          <a:p>
            <a:r>
              <a:rPr lang="en-US" altLang="zh-TW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年度財產管理系統教育訓練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483768" y="6084888"/>
            <a:ext cx="5130437" cy="3286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altLang="zh-TW" sz="2000" b="1" i="1" dirty="0" err="1">
                <a:solidFill>
                  <a:srgbClr val="7030A0"/>
                </a:solidFill>
                <a:latin typeface="+mn-ea"/>
              </a:rPr>
              <a:t>ChanGate</a:t>
            </a:r>
            <a:r>
              <a:rPr lang="en-US" altLang="zh-TW" sz="2000" b="1" i="1" dirty="0">
                <a:solidFill>
                  <a:srgbClr val="7030A0"/>
                </a:solidFill>
                <a:latin typeface="+mn-ea"/>
              </a:rPr>
              <a:t> </a:t>
            </a:r>
            <a:r>
              <a:rPr lang="en-US" altLang="zh-TW" sz="2000" b="1" i="1" dirty="0" err="1">
                <a:solidFill>
                  <a:srgbClr val="7030A0"/>
                </a:solidFill>
                <a:latin typeface="+mn-ea"/>
              </a:rPr>
              <a:t>EnterPrise</a:t>
            </a:r>
            <a:r>
              <a:rPr lang="en-US" altLang="zh-TW" sz="2000" b="1" i="1" dirty="0">
                <a:solidFill>
                  <a:srgbClr val="7030A0"/>
                </a:solidFill>
                <a:latin typeface="+mn-ea"/>
              </a:rPr>
              <a:t> Co., Ltd.      </a:t>
            </a:r>
            <a:r>
              <a:rPr lang="zh-TW" altLang="en-US" sz="2000" b="1" dirty="0">
                <a:ea typeface="標楷體" panose="03000509000000000000" pitchFamily="65" charset="-120"/>
              </a:rPr>
              <a:t>昌佳企業有限公司</a:t>
            </a:r>
          </a:p>
        </p:txBody>
      </p:sp>
      <p:pic>
        <p:nvPicPr>
          <p:cNvPr id="9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5949950"/>
            <a:ext cx="17780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">
            <a:extLst>
              <a:ext uri="{FF2B5EF4-FFF2-40B4-BE49-F238E27FC236}">
                <a16:creationId xmlns:a16="http://schemas.microsoft.com/office/drawing/2014/main" id="{A3766F1A-B592-457A-8AE1-A0DF45983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50" y="1870025"/>
            <a:ext cx="3367236" cy="3503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80000"/>
              </a:lnSpc>
              <a:buClrTx/>
            </a:pPr>
            <a:r>
              <a:rPr lang="en-US" altLang="zh-TW" sz="27700" i="1" dirty="0">
                <a:solidFill>
                  <a:schemeClr val="accent1"/>
                </a:solidFill>
                <a:latin typeface="Times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Q</a:t>
            </a: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79092D67-5263-49B4-BC35-5E4B081CA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8382" y="2440313"/>
            <a:ext cx="3367236" cy="3503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80000"/>
              </a:lnSpc>
              <a:buClrTx/>
            </a:pPr>
            <a:r>
              <a:rPr lang="en-US" altLang="zh-TW" sz="27700" i="1" dirty="0">
                <a:solidFill>
                  <a:schemeClr val="hlink"/>
                </a:solidFill>
                <a:latin typeface="Times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&amp;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6937A79-85F4-4457-BEB9-7284DC8DC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986" y="2803376"/>
            <a:ext cx="3314700" cy="346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80000"/>
              </a:lnSpc>
              <a:buClrTx/>
            </a:pPr>
            <a:r>
              <a:rPr lang="en-US" altLang="zh-TW" sz="27700" i="1" dirty="0">
                <a:solidFill>
                  <a:schemeClr val="accent1"/>
                </a:solidFill>
                <a:latin typeface="Times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9807118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78" y="356805"/>
            <a:ext cx="6203032" cy="1371784"/>
          </a:xfrm>
        </p:spPr>
        <p:txBody>
          <a:bodyPr>
            <a:noAutofit/>
          </a:bodyPr>
          <a:lstStyle/>
          <a:p>
            <a:r>
              <a:rPr lang="en-US" altLang="zh-TW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年度財產管理系統教育訓練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608263"/>
            <a:ext cx="8229600" cy="2836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latin typeface="+mn-ea"/>
              </a:rPr>
              <a:t>   </a:t>
            </a: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zh-TW" altLang="en-US" sz="5200" b="1" dirty="0">
                <a:solidFill>
                  <a:srgbClr val="0070C0"/>
                </a:solidFill>
                <a:latin typeface="+mn-ea"/>
              </a:rPr>
              <a:t>   </a:t>
            </a:r>
            <a:endParaRPr lang="en-US" altLang="zh-TW" dirty="0">
              <a:latin typeface="+mn-ea"/>
            </a:endParaRPr>
          </a:p>
          <a:p>
            <a:endParaRPr lang="en-US" altLang="zh-TW" dirty="0">
              <a:latin typeface="+mn-ea"/>
            </a:endParaRPr>
          </a:p>
          <a:p>
            <a:endParaRPr lang="en-US" altLang="zh-TW" dirty="0">
              <a:latin typeface="+mn-ea"/>
            </a:endParaRPr>
          </a:p>
          <a:p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zh-TW" altLang="en-US" dirty="0">
              <a:latin typeface="+mn-ea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223169" y="2103653"/>
            <a:ext cx="6697662" cy="7921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 報 結 束</a:t>
            </a:r>
            <a:endParaRPr lang="zh-TW" altLang="en-US" sz="6000" b="1" dirty="0">
              <a:ea typeface="新細明體" panose="02020500000000000000" pitchFamily="18" charset="-12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483768" y="6084888"/>
            <a:ext cx="5130437" cy="3286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altLang="zh-TW" sz="2000" b="1" i="1" dirty="0" err="1">
                <a:solidFill>
                  <a:srgbClr val="7030A0"/>
                </a:solidFill>
                <a:latin typeface="+mn-ea"/>
              </a:rPr>
              <a:t>ChanGate</a:t>
            </a:r>
            <a:r>
              <a:rPr lang="en-US" altLang="zh-TW" sz="2000" b="1" i="1" dirty="0">
                <a:solidFill>
                  <a:srgbClr val="7030A0"/>
                </a:solidFill>
                <a:latin typeface="+mn-ea"/>
              </a:rPr>
              <a:t> </a:t>
            </a:r>
            <a:r>
              <a:rPr lang="en-US" altLang="zh-TW" sz="2000" b="1" i="1" dirty="0" err="1">
                <a:solidFill>
                  <a:srgbClr val="7030A0"/>
                </a:solidFill>
                <a:latin typeface="+mn-ea"/>
              </a:rPr>
              <a:t>EnterPrise</a:t>
            </a:r>
            <a:r>
              <a:rPr lang="en-US" altLang="zh-TW" sz="2000" b="1" i="1" dirty="0">
                <a:solidFill>
                  <a:srgbClr val="7030A0"/>
                </a:solidFill>
                <a:latin typeface="+mn-ea"/>
              </a:rPr>
              <a:t> Co., Ltd.      </a:t>
            </a:r>
            <a:r>
              <a:rPr lang="zh-TW" altLang="en-US" sz="2000" b="1" dirty="0">
                <a:ea typeface="標楷體" panose="03000509000000000000" pitchFamily="65" charset="-120"/>
              </a:rPr>
              <a:t>昌佳企業有限公司</a:t>
            </a:r>
          </a:p>
        </p:txBody>
      </p:sp>
      <p:sp>
        <p:nvSpPr>
          <p:cNvPr id="7" name="WordArt 6">
            <a:hlinkClick r:id="" action="ppaction://hlinkshowjump?jump=endshow"/>
          </p:cNvPr>
          <p:cNvSpPr>
            <a:spLocks noChangeArrowheads="1" noChangeShapeType="1" noTextEdit="1"/>
          </p:cNvSpPr>
          <p:nvPr/>
        </p:nvSpPr>
        <p:spPr bwMode="auto">
          <a:xfrm>
            <a:off x="2897188" y="4209707"/>
            <a:ext cx="3097212" cy="668338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zh-TW" altLang="en-US" sz="3600" kern="10" spc="-360" dirty="0">
                <a:ln w="1270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新細明體" panose="02020500000000000000" pitchFamily="18" charset="-120"/>
              </a:rPr>
              <a:t>謝謝</a:t>
            </a:r>
          </a:p>
        </p:txBody>
      </p:sp>
      <p:sp>
        <p:nvSpPr>
          <p:cNvPr id="8" name="WordArt 2" descr="白色大理石"/>
          <p:cNvSpPr>
            <a:spLocks noChangeArrowheads="1" noChangeShapeType="1" noTextEdit="1"/>
          </p:cNvSpPr>
          <p:nvPr/>
        </p:nvSpPr>
        <p:spPr bwMode="auto">
          <a:xfrm>
            <a:off x="2555875" y="3139496"/>
            <a:ext cx="3779838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zh-TW" altLang="en-US" sz="6000" kern="10" dirty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新細明體" panose="02020500000000000000" pitchFamily="18" charset="-120"/>
              </a:rPr>
              <a:t>敬請指教</a:t>
            </a:r>
          </a:p>
        </p:txBody>
      </p:sp>
      <p:pic>
        <p:nvPicPr>
          <p:cNvPr id="9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5949950"/>
            <a:ext cx="17780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886295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8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 animBg="1"/>
      <p:bldP spid="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zh-TW" altLang="zh-TW" sz="4800" b="1" dirty="0">
                <a:solidFill>
                  <a:srgbClr val="C00000"/>
                </a:solidFill>
              </a:rPr>
              <a:t>昌佳公司</a:t>
            </a:r>
            <a:r>
              <a:rPr lang="zh-TW" altLang="en-US" sz="4800" b="1" dirty="0">
                <a:solidFill>
                  <a:srgbClr val="C00000"/>
                </a:solidFill>
              </a:rPr>
              <a:t>  </a:t>
            </a:r>
            <a:r>
              <a:rPr lang="zh-TW" altLang="zh-TW" sz="4800" b="1" dirty="0">
                <a:solidFill>
                  <a:srgbClr val="C00000"/>
                </a:solidFill>
              </a:rPr>
              <a:t>財產管理</a:t>
            </a:r>
            <a:endParaRPr lang="zh-TW" altLang="en-US" sz="4800" dirty="0">
              <a:solidFill>
                <a:srgbClr val="C0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01106"/>
            <a:ext cx="8229600" cy="4425058"/>
          </a:xfrm>
        </p:spPr>
        <p:txBody>
          <a:bodyPr>
            <a:noAutofit/>
          </a:bodyPr>
          <a:lstStyle/>
          <a:p>
            <a:r>
              <a:rPr lang="zh-TW" altLang="en-US" sz="2800" b="1" dirty="0">
                <a:latin typeface="+mn-ea"/>
              </a:rPr>
              <a:t>密碼設定</a:t>
            </a:r>
          </a:p>
          <a:p>
            <a:r>
              <a:rPr lang="zh-TW" altLang="en-US" sz="2800" b="1" dirty="0">
                <a:latin typeface="+mn-ea"/>
              </a:rPr>
              <a:t>資通安全管理規定</a:t>
            </a:r>
            <a:r>
              <a:rPr lang="en-US" altLang="zh-TW" sz="2800" b="1" dirty="0">
                <a:latin typeface="+mn-ea"/>
              </a:rPr>
              <a:t>:</a:t>
            </a:r>
          </a:p>
          <a:p>
            <a:endParaRPr lang="en-US" altLang="zh-TW" sz="2800" b="1" dirty="0">
              <a:latin typeface="+mn-ea"/>
            </a:endParaRPr>
          </a:p>
          <a:p>
            <a:r>
              <a:rPr lang="en-US" altLang="zh-TW" sz="2800" b="1" dirty="0">
                <a:latin typeface="+mn-ea"/>
              </a:rPr>
              <a:t>(1)</a:t>
            </a:r>
            <a:r>
              <a:rPr lang="zh-TW" altLang="en-US" sz="2800" b="1" dirty="0">
                <a:latin typeface="+mn-ea"/>
              </a:rPr>
              <a:t>密碼長度必須</a:t>
            </a:r>
            <a:r>
              <a:rPr lang="en-US" altLang="zh-TW" sz="2800" b="1" dirty="0">
                <a:latin typeface="+mn-ea"/>
              </a:rPr>
              <a:t>8-20</a:t>
            </a:r>
            <a:r>
              <a:rPr lang="zh-TW" altLang="en-US" sz="2800" b="1" dirty="0">
                <a:latin typeface="+mn-ea"/>
              </a:rPr>
              <a:t>碼以上。</a:t>
            </a:r>
          </a:p>
          <a:p>
            <a:r>
              <a:rPr lang="en-US" altLang="zh-TW" sz="2800" b="1" dirty="0">
                <a:latin typeface="+mn-ea"/>
              </a:rPr>
              <a:t>(2)</a:t>
            </a:r>
            <a:r>
              <a:rPr lang="zh-TW" altLang="en-US" sz="2800" b="1" dirty="0">
                <a:latin typeface="+mn-ea"/>
              </a:rPr>
              <a:t>密碼規則必須符合英文大寫、英文小寫、數字、特殊符號四項（每項至少須包含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碼）。</a:t>
            </a:r>
          </a:p>
          <a:p>
            <a:r>
              <a:rPr lang="en-US" altLang="zh-TW" sz="2800" b="1" dirty="0">
                <a:latin typeface="+mn-ea"/>
              </a:rPr>
              <a:t>(3)90</a:t>
            </a:r>
            <a:r>
              <a:rPr lang="zh-TW" altLang="en-US" sz="2800" b="1" dirty="0">
                <a:latin typeface="+mn-ea"/>
              </a:rPr>
              <a:t>天內未變更密碼須強制變更密碼。</a:t>
            </a:r>
          </a:p>
          <a:p>
            <a:r>
              <a:rPr lang="en-US" altLang="zh-TW" sz="2800" b="1" dirty="0">
                <a:latin typeface="+mn-ea"/>
              </a:rPr>
              <a:t>(4)</a:t>
            </a:r>
            <a:r>
              <a:rPr lang="zh-TW" altLang="en-US" sz="2800" b="1" dirty="0">
                <a:latin typeface="+mn-ea"/>
              </a:rPr>
              <a:t>更換密碼後，一天內不能再變更密碼。</a:t>
            </a:r>
          </a:p>
          <a:p>
            <a:r>
              <a:rPr lang="en-US" altLang="zh-TW" sz="2800" b="1" dirty="0">
                <a:latin typeface="+mn-ea"/>
              </a:rPr>
              <a:t>(5)</a:t>
            </a:r>
            <a:r>
              <a:rPr lang="zh-TW" altLang="en-US" sz="2800" b="1" dirty="0">
                <a:latin typeface="+mn-ea"/>
              </a:rPr>
              <a:t>密碼變更時，不可以與前</a:t>
            </a:r>
            <a:r>
              <a:rPr lang="en-US" altLang="zh-TW" sz="2800" b="1" dirty="0">
                <a:latin typeface="+mn-ea"/>
              </a:rPr>
              <a:t>3</a:t>
            </a:r>
            <a:r>
              <a:rPr lang="zh-TW" altLang="en-US" sz="2800" b="1" dirty="0">
                <a:latin typeface="+mn-ea"/>
              </a:rPr>
              <a:t>次相同。</a:t>
            </a:r>
          </a:p>
          <a:p>
            <a:r>
              <a:rPr lang="en-US" altLang="zh-TW" sz="2800" b="1" dirty="0">
                <a:latin typeface="+mn-ea"/>
              </a:rPr>
              <a:t>(6)</a:t>
            </a:r>
            <a:r>
              <a:rPr lang="zh-TW" altLang="en-US" sz="2800" b="1" dirty="0">
                <a:latin typeface="+mn-ea"/>
              </a:rPr>
              <a:t>密碼連續輸入錯誤</a:t>
            </a:r>
            <a:r>
              <a:rPr lang="en-US" altLang="zh-TW" sz="2800" b="1" dirty="0">
                <a:latin typeface="+mn-ea"/>
              </a:rPr>
              <a:t>3</a:t>
            </a:r>
            <a:r>
              <a:rPr lang="zh-TW" altLang="en-US" sz="2800" b="1" dirty="0">
                <a:latin typeface="+mn-ea"/>
              </a:rPr>
              <a:t>次，帳號即鎖定</a:t>
            </a:r>
            <a:r>
              <a:rPr lang="en-US" altLang="zh-TW" sz="2800" b="1" dirty="0">
                <a:latin typeface="+mn-ea"/>
              </a:rPr>
              <a:t>15</a:t>
            </a:r>
            <a:r>
              <a:rPr lang="zh-TW" altLang="en-US" sz="2800" b="1" dirty="0">
                <a:latin typeface="+mn-ea"/>
              </a:rPr>
              <a:t>分鐘。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58105"/>
            <a:ext cx="1104784" cy="57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82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</a:rPr>
              <a:t>鎖       帳</a:t>
            </a:r>
            <a:endParaRPr lang="en-US" altLang="zh-TW" sz="4800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6653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b="1" dirty="0">
                <a:solidFill>
                  <a:srgbClr val="0070C0"/>
                </a:solidFill>
              </a:rPr>
              <a:t>每月鎖帳與開鎖帳修改資料</a:t>
            </a:r>
            <a:r>
              <a:rPr lang="en-US" altLang="zh-TW" sz="4400" b="1" dirty="0">
                <a:solidFill>
                  <a:srgbClr val="0070C0"/>
                </a:solidFill>
              </a:rPr>
              <a:t>(</a:t>
            </a:r>
            <a:r>
              <a:rPr lang="zh-TW" altLang="en-US" sz="4400" b="1" dirty="0">
                <a:solidFill>
                  <a:srgbClr val="0070C0"/>
                </a:solidFill>
              </a:rPr>
              <a:t>必須再未交報表前</a:t>
            </a:r>
            <a:r>
              <a:rPr lang="en-US" altLang="zh-TW" sz="4400" b="1" dirty="0">
                <a:solidFill>
                  <a:srgbClr val="0070C0"/>
                </a:solidFill>
              </a:rPr>
              <a:t>)</a:t>
            </a:r>
            <a:r>
              <a:rPr lang="zh-TW" altLang="en-US" sz="4400" b="1" dirty="0">
                <a:solidFill>
                  <a:srgbClr val="0070C0"/>
                </a:solidFill>
              </a:rPr>
              <a:t>。</a:t>
            </a:r>
            <a:endParaRPr lang="en-US" altLang="zh-TW" sz="4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zh-TW" altLang="en-US" sz="4400" dirty="0">
              <a:latin typeface="+mj-ea"/>
            </a:endParaRPr>
          </a:p>
          <a:p>
            <a:pPr marL="0" indent="0">
              <a:buNone/>
            </a:pPr>
            <a:r>
              <a:rPr lang="zh-TW" altLang="en-US" sz="4400" b="1" dirty="0">
                <a:solidFill>
                  <a:srgbClr val="7030A0"/>
                </a:solidFill>
                <a:latin typeface="+mj-ea"/>
              </a:rPr>
              <a:t>折舊後自動鎖帳 </a:t>
            </a:r>
            <a:r>
              <a:rPr lang="en-US" altLang="zh-TW" sz="4400" b="1" dirty="0">
                <a:solidFill>
                  <a:srgbClr val="7030A0"/>
                </a:solidFill>
                <a:latin typeface="+mj-ea"/>
              </a:rPr>
              <a:t>(20</a:t>
            </a:r>
            <a:r>
              <a:rPr lang="zh-TW" altLang="en-US" sz="4400" b="1" dirty="0">
                <a:solidFill>
                  <a:srgbClr val="7030A0"/>
                </a:solidFill>
                <a:latin typeface="+mj-ea"/>
              </a:rPr>
              <a:t>號以後</a:t>
            </a:r>
            <a:r>
              <a:rPr lang="en-US" altLang="zh-TW" sz="4400" b="1" dirty="0">
                <a:solidFill>
                  <a:srgbClr val="7030A0"/>
                </a:solidFill>
                <a:latin typeface="+mj-ea"/>
              </a:rPr>
              <a:t>)</a:t>
            </a:r>
            <a:r>
              <a:rPr lang="zh-TW" altLang="en-US" sz="4400" b="1" dirty="0">
                <a:solidFill>
                  <a:srgbClr val="7030A0"/>
                </a:solidFill>
                <a:latin typeface="+mj-ea"/>
              </a:rPr>
              <a:t>。</a:t>
            </a:r>
          </a:p>
          <a:p>
            <a:endParaRPr lang="en-US" altLang="zh-TW" sz="3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65932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  <a:latin typeface="+mj-ea"/>
              </a:rPr>
              <a:t>折 舊 公 式</a:t>
            </a:r>
            <a:endParaRPr lang="en-US" altLang="zh-TW" sz="4800" b="1" dirty="0">
              <a:solidFill>
                <a:srgbClr val="FF0000"/>
              </a:solidFill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6653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dirty="0">
                <a:latin typeface="+mj-ea"/>
              </a:rPr>
              <a:t>(</a:t>
            </a:r>
            <a:r>
              <a:rPr lang="zh-TW" altLang="en-US" sz="4400" dirty="0">
                <a:latin typeface="+mj-ea"/>
              </a:rPr>
              <a:t>折舊及攤銷計算原則：採直線法，公式</a:t>
            </a:r>
            <a:r>
              <a:rPr lang="en-US" altLang="zh-TW" sz="4400" dirty="0">
                <a:latin typeface="+mj-ea"/>
              </a:rPr>
              <a:t>(</a:t>
            </a:r>
            <a:r>
              <a:rPr lang="zh-TW" altLang="en-US" sz="4400" dirty="0">
                <a:latin typeface="+mj-ea"/>
              </a:rPr>
              <a:t>月攤提</a:t>
            </a:r>
            <a:r>
              <a:rPr lang="en-US" altLang="zh-TW" sz="4400" dirty="0">
                <a:latin typeface="+mj-ea"/>
              </a:rPr>
              <a:t>)</a:t>
            </a:r>
            <a:r>
              <a:rPr lang="zh-TW" altLang="en-US" sz="4400" dirty="0">
                <a:latin typeface="+mj-ea"/>
              </a:rPr>
              <a:t>。</a:t>
            </a:r>
            <a:endParaRPr lang="en-US" altLang="zh-TW" sz="4400" dirty="0">
              <a:latin typeface="+mj-ea"/>
            </a:endParaRPr>
          </a:p>
          <a:p>
            <a:pPr marL="0" indent="0">
              <a:buNone/>
            </a:pPr>
            <a:endParaRPr lang="zh-TW" altLang="en-US" sz="4400" dirty="0">
              <a:latin typeface="+mj-ea"/>
            </a:endParaRPr>
          </a:p>
          <a:p>
            <a:pPr marL="0" indent="0">
              <a:buNone/>
            </a:pPr>
            <a:r>
              <a:rPr lang="zh-TW" altLang="en-US" sz="4400" dirty="0">
                <a:latin typeface="+mj-ea"/>
              </a:rPr>
              <a:t>殘值</a:t>
            </a:r>
            <a:r>
              <a:rPr lang="en-US" altLang="zh-TW" sz="4400" dirty="0">
                <a:latin typeface="+mj-ea"/>
              </a:rPr>
              <a:t>=</a:t>
            </a:r>
            <a:r>
              <a:rPr lang="zh-TW" altLang="en-US" sz="4400" dirty="0">
                <a:latin typeface="+mj-ea"/>
              </a:rPr>
              <a:t>折舊性財產預設為定額（成本之</a:t>
            </a:r>
            <a:r>
              <a:rPr lang="en-US" altLang="zh-TW" sz="4400" dirty="0">
                <a:latin typeface="+mj-ea"/>
              </a:rPr>
              <a:t>1%</a:t>
            </a:r>
            <a:r>
              <a:rPr lang="zh-TW" altLang="en-US" sz="4400" dirty="0">
                <a:latin typeface="+mj-ea"/>
              </a:rPr>
              <a:t>，四捨五入至整數）</a:t>
            </a:r>
          </a:p>
          <a:p>
            <a:endParaRPr lang="en-US" altLang="zh-TW" sz="3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290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>
                <a:latin typeface="+mj-ea"/>
              </a:rPr>
              <a:t>折     舊     值</a:t>
            </a:r>
            <a:endParaRPr lang="zh-TW" altLang="en-US" sz="4800" b="1" dirty="0">
              <a:solidFill>
                <a:srgbClr val="C00000"/>
              </a:solidFill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6572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dirty="0">
                <a:latin typeface="+mj-ea"/>
              </a:rPr>
              <a:t>(1)</a:t>
            </a:r>
            <a:r>
              <a:rPr lang="zh-TW" altLang="en-US" dirty="0">
                <a:latin typeface="+mj-ea"/>
              </a:rPr>
              <a:t>需補提已過期間之累計折舊及攤銷。</a:t>
            </a:r>
          </a:p>
          <a:p>
            <a:pPr marL="0" indent="0">
              <a:buNone/>
            </a:pPr>
            <a:r>
              <a:rPr lang="en-US" altLang="zh-TW" dirty="0">
                <a:latin typeface="+mj-ea"/>
              </a:rPr>
              <a:t>(2)</a:t>
            </a:r>
            <a:r>
              <a:rPr lang="zh-TW" altLang="en-US" dirty="0">
                <a:latin typeface="+mj-ea"/>
              </a:rPr>
              <a:t>嗣後按月計提折舊及攤銷。</a:t>
            </a:r>
          </a:p>
          <a:p>
            <a:pPr marL="0" indent="0">
              <a:buNone/>
            </a:pPr>
            <a:r>
              <a:rPr lang="en-US" altLang="zh-TW" dirty="0">
                <a:latin typeface="+mj-ea"/>
              </a:rPr>
              <a:t>(1)</a:t>
            </a:r>
            <a:r>
              <a:rPr lang="zh-TW" altLang="en-US" dirty="0">
                <a:latin typeface="+mj-ea"/>
              </a:rPr>
              <a:t>購置次月開始按月計提折舊及攤銷。</a:t>
            </a:r>
          </a:p>
          <a:p>
            <a:pPr marL="0" indent="0">
              <a:buNone/>
            </a:pPr>
            <a:r>
              <a:rPr lang="en-US" altLang="zh-TW" dirty="0">
                <a:latin typeface="+mj-ea"/>
              </a:rPr>
              <a:t>(2)</a:t>
            </a:r>
            <a:r>
              <a:rPr lang="zh-TW" altLang="en-US" dirty="0">
                <a:latin typeface="+mj-ea"/>
              </a:rPr>
              <a:t>嗣後如有增</a:t>
            </a:r>
            <a:r>
              <a:rPr lang="en-US" altLang="zh-TW" dirty="0">
                <a:latin typeface="+mj-ea"/>
              </a:rPr>
              <a:t>(</a:t>
            </a:r>
            <a:r>
              <a:rPr lang="zh-TW" altLang="en-US" dirty="0">
                <a:latin typeface="+mj-ea"/>
              </a:rPr>
              <a:t>減</a:t>
            </a:r>
            <a:r>
              <a:rPr lang="en-US" altLang="zh-TW" dirty="0">
                <a:latin typeface="+mj-ea"/>
              </a:rPr>
              <a:t>)</a:t>
            </a:r>
            <a:r>
              <a:rPr lang="zh-TW" altLang="en-US" dirty="0">
                <a:latin typeface="+mj-ea"/>
              </a:rPr>
              <a:t>值，每月折舊及攤銷數</a:t>
            </a:r>
            <a:r>
              <a:rPr lang="en-US" altLang="zh-TW" dirty="0">
                <a:latin typeface="+mj-ea"/>
              </a:rPr>
              <a:t>=〔</a:t>
            </a:r>
            <a:r>
              <a:rPr lang="zh-TW" altLang="en-US" dirty="0">
                <a:latin typeface="+mj-ea"/>
              </a:rPr>
              <a:t>帳面價值＋增值（－減值）－殘值</a:t>
            </a:r>
            <a:r>
              <a:rPr lang="en-US" altLang="zh-TW" dirty="0">
                <a:latin typeface="+mj-ea"/>
              </a:rPr>
              <a:t>〕/</a:t>
            </a:r>
            <a:r>
              <a:rPr lang="zh-TW" altLang="en-US" dirty="0">
                <a:latin typeface="+mj-ea"/>
              </a:rPr>
              <a:t>剩餘使用年限總月數。</a:t>
            </a:r>
          </a:p>
          <a:p>
            <a:pPr marL="0" indent="0">
              <a:buNone/>
            </a:pPr>
            <a:r>
              <a:rPr lang="zh-TW" altLang="en-US" dirty="0">
                <a:latin typeface="+mj-ea"/>
              </a:rPr>
              <a:t>撥出機關計提折舊及攤銷至財產減損日當月。</a:t>
            </a:r>
          </a:p>
          <a:p>
            <a:pPr marL="0" indent="0">
              <a:buNone/>
            </a:pPr>
            <a:r>
              <a:rPr lang="zh-TW" altLang="en-US" dirty="0">
                <a:latin typeface="+mj-ea"/>
              </a:rPr>
              <a:t>折舊及攤銷計提至出售、交換、贈與及報廢日當月。</a:t>
            </a:r>
          </a:p>
        </p:txBody>
      </p:sp>
    </p:spTree>
    <p:extLst>
      <p:ext uri="{BB962C8B-B14F-4D97-AF65-F5344CB8AC3E}">
        <p14:creationId xmlns:p14="http://schemas.microsoft.com/office/powerpoint/2010/main" val="147435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zh-TW" altLang="en-US" sz="4800" dirty="0"/>
              <a:t>移      撥</a:t>
            </a:r>
            <a:endParaRPr lang="zh-TW" altLang="en-US" sz="48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0376" y="1417638"/>
            <a:ext cx="8229600" cy="54403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zh-TW" altLang="en-US" sz="5400" dirty="0"/>
              <a:t>購置日期小於入帳日期有累折，若用現值入帳不累折。</a:t>
            </a:r>
          </a:p>
          <a:p>
            <a:r>
              <a:rPr lang="zh-TW" altLang="en-US" sz="5400" dirty="0"/>
              <a:t>移撥財產到新單位必須等接收對方同意才算完成。</a:t>
            </a:r>
          </a:p>
          <a:p>
            <a:endParaRPr lang="en-US" altLang="zh-TW" dirty="0">
              <a:latin typeface="+mn-ea"/>
            </a:endParaRPr>
          </a:p>
          <a:p>
            <a:endParaRPr lang="zh-TW" altLang="zh-TW" dirty="0">
              <a:latin typeface="+mn-ea"/>
            </a:endParaRP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660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US" altLang="zh-TW" sz="4800" dirty="0"/>
              <a:t>IE</a:t>
            </a:r>
            <a:r>
              <a:rPr lang="zh-TW" altLang="en-US" sz="4800" dirty="0"/>
              <a:t>安全性會改變</a:t>
            </a:r>
            <a:endParaRPr lang="zh-TW" altLang="en-US" sz="48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0376" y="1417638"/>
            <a:ext cx="8229600" cy="5440362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r>
              <a:rPr lang="zh-TW" altLang="en-US" sz="6600" dirty="0"/>
              <a:t>更新</a:t>
            </a:r>
            <a:r>
              <a:rPr lang="en-US" altLang="zh-TW" sz="6600" dirty="0"/>
              <a:t>Windows</a:t>
            </a:r>
            <a:r>
              <a:rPr lang="zh-TW" altLang="en-US" sz="6600" dirty="0"/>
              <a:t>系統</a:t>
            </a:r>
            <a:r>
              <a:rPr lang="en-US" altLang="zh-TW" sz="6600" dirty="0"/>
              <a:t>IE</a:t>
            </a:r>
            <a:r>
              <a:rPr lang="zh-TW" altLang="en-US" sz="6600" dirty="0"/>
              <a:t>安全性會改變，若是無法列印則存檔後再用</a:t>
            </a:r>
            <a:r>
              <a:rPr lang="en-US" altLang="zh-TW" sz="6600" dirty="0"/>
              <a:t>adobe reader </a:t>
            </a:r>
            <a:r>
              <a:rPr lang="zh-TW" altLang="en-US" sz="6600" dirty="0"/>
              <a:t>開</a:t>
            </a:r>
            <a:r>
              <a:rPr lang="en-US" altLang="zh-TW" sz="6600" dirty="0"/>
              <a:t>pdf </a:t>
            </a:r>
            <a:r>
              <a:rPr lang="zh-TW" altLang="en-US" sz="6600" dirty="0"/>
              <a:t>或使用</a:t>
            </a:r>
            <a:r>
              <a:rPr lang="en-US" altLang="zh-TW" sz="6600" dirty="0"/>
              <a:t>edge</a:t>
            </a:r>
            <a:r>
              <a:rPr lang="zh-TW" altLang="en-US" sz="6600" dirty="0"/>
              <a:t>及</a:t>
            </a:r>
            <a:r>
              <a:rPr lang="en-US" altLang="zh-TW" sz="6600" dirty="0"/>
              <a:t>chrome</a:t>
            </a:r>
            <a:r>
              <a:rPr lang="zh-TW" altLang="en-US" sz="6600" dirty="0"/>
              <a:t>瀏覽器。</a:t>
            </a:r>
          </a:p>
          <a:p>
            <a:endParaRPr lang="zh-TW" altLang="zh-TW" dirty="0">
              <a:latin typeface="+mn-ea"/>
            </a:endParaRP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94668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zh-TW" altLang="en-US" sz="4800" dirty="0"/>
              <a:t>盤      點</a:t>
            </a:r>
            <a:endParaRPr lang="zh-TW" altLang="en-US" sz="48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0376" y="1417638"/>
            <a:ext cx="8229600" cy="54403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altLang="zh-TW" sz="6600" dirty="0"/>
              <a:t>APP</a:t>
            </a:r>
            <a:r>
              <a:rPr lang="zh-TW" altLang="en-US" sz="6600" dirty="0"/>
              <a:t>盤點及</a:t>
            </a:r>
            <a:r>
              <a:rPr lang="en-US" altLang="zh-TW" sz="6600" dirty="0"/>
              <a:t>2</a:t>
            </a:r>
            <a:r>
              <a:rPr lang="zh-TW" altLang="en-US" sz="6600" dirty="0"/>
              <a:t>維條碼列印標籤等 列印標籤建議用標籤機列印，昌佳公司有售 。</a:t>
            </a:r>
            <a:endParaRPr lang="zh-TW" altLang="zh-TW" sz="6600" dirty="0">
              <a:latin typeface="+mn-ea"/>
            </a:endParaRP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62239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gradFill>
            <a:gsLst>
              <a:gs pos="0">
                <a:srgbClr val="FF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zh-TW" altLang="en-US" sz="4800" b="1" dirty="0">
                <a:solidFill>
                  <a:srgbClr val="00B050"/>
                </a:solidFill>
              </a:rPr>
              <a:t>公告現值及公告地價匯入</a:t>
            </a:r>
            <a:endParaRPr lang="zh-TW" altLang="en-US" sz="4800" dirty="0">
              <a:solidFill>
                <a:srgbClr val="00B05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6600" b="1" dirty="0">
                <a:latin typeface="+mj-ea"/>
                <a:ea typeface="+mj-ea"/>
              </a:rPr>
              <a:t>每</a:t>
            </a:r>
            <a:r>
              <a:rPr lang="en-US" altLang="zh-TW" sz="6600" b="1" dirty="0">
                <a:latin typeface="+mj-ea"/>
                <a:ea typeface="+mj-ea"/>
              </a:rPr>
              <a:t>2</a:t>
            </a:r>
            <a:r>
              <a:rPr lang="zh-TW" altLang="en-US" sz="6600" b="1" dirty="0">
                <a:latin typeface="+mj-ea"/>
                <a:ea typeface="+mj-ea"/>
              </a:rPr>
              <a:t>年一次公告現值及公告地價匯入修正，</a:t>
            </a:r>
            <a:r>
              <a:rPr lang="en-US" altLang="zh-TW" sz="6600" b="1" dirty="0">
                <a:latin typeface="+mj-ea"/>
                <a:ea typeface="+mj-ea"/>
              </a:rPr>
              <a:t>113</a:t>
            </a:r>
            <a:r>
              <a:rPr lang="zh-TW" altLang="en-US" sz="6600" b="1" dirty="0">
                <a:latin typeface="+mj-ea"/>
                <a:ea typeface="+mj-ea"/>
              </a:rPr>
              <a:t>年會修正資料，自動產生增減值。</a:t>
            </a:r>
          </a:p>
        </p:txBody>
      </p:sp>
    </p:spTree>
    <p:extLst>
      <p:ext uri="{BB962C8B-B14F-4D97-AF65-F5344CB8AC3E}">
        <p14:creationId xmlns:p14="http://schemas.microsoft.com/office/powerpoint/2010/main" val="10324473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616</Words>
  <Application>Microsoft Office PowerPoint</Application>
  <PresentationFormat>如螢幕大小 (4:3)</PresentationFormat>
  <Paragraphs>71</Paragraphs>
  <Slides>13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新細明體</vt:lpstr>
      <vt:lpstr>標楷體</vt:lpstr>
      <vt:lpstr>Arial</vt:lpstr>
      <vt:lpstr>Calibri</vt:lpstr>
      <vt:lpstr>Times</vt:lpstr>
      <vt:lpstr>Office 佈景主題</vt:lpstr>
      <vt:lpstr>   昌佳企業有限公司 113年度財產管理系統教育訓練</vt:lpstr>
      <vt:lpstr>昌佳公司  財產管理</vt:lpstr>
      <vt:lpstr>鎖       帳</vt:lpstr>
      <vt:lpstr>折 舊 公 式</vt:lpstr>
      <vt:lpstr>折     舊     值</vt:lpstr>
      <vt:lpstr>移      撥</vt:lpstr>
      <vt:lpstr>IE安全性會改變</vt:lpstr>
      <vt:lpstr>盤      點</vt:lpstr>
      <vt:lpstr>公告現值及公告地價匯入</vt:lpstr>
      <vt:lpstr>弱點  掃描缺失</vt:lpstr>
      <vt:lpstr>備   份</vt:lpstr>
      <vt:lpstr>112年度財產管理系統教育訓練</vt:lpstr>
      <vt:lpstr>112年度財產管理系統教育訓練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昌佳企業有限公司  臺中市服務建議書 簡報</dc:title>
  <dc:creator>ikechen</dc:creator>
  <cp:lastModifiedBy>data cge</cp:lastModifiedBy>
  <cp:revision>119</cp:revision>
  <dcterms:created xsi:type="dcterms:W3CDTF">2013-01-26T03:12:19Z</dcterms:created>
  <dcterms:modified xsi:type="dcterms:W3CDTF">2024-08-23T02:38:42Z</dcterms:modified>
</cp:coreProperties>
</file>